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7" r:id="rId2"/>
    <p:sldId id="259" r:id="rId3"/>
    <p:sldId id="260" r:id="rId4"/>
    <p:sldId id="261" r:id="rId5"/>
    <p:sldId id="262" r:id="rId6"/>
    <p:sldId id="263" r:id="rId7"/>
    <p:sldId id="264" r:id="rId8"/>
    <p:sldId id="265" r:id="rId9"/>
    <p:sldId id="266" r:id="rId10"/>
    <p:sldId id="271" r:id="rId11"/>
    <p:sldId id="267" r:id="rId12"/>
    <p:sldId id="268" r:id="rId13"/>
    <p:sldId id="269"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FA855D-3C07-4A29-B4BF-25553219153D}"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C5878-C323-4B58-89F7-E8E971F2AC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5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A855D-3C07-4A29-B4BF-25553219153D}"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C5878-C323-4B58-89F7-E8E971F2AC21}" type="slidenum">
              <a:rPr lang="en-US" smtClean="0"/>
              <a:t>‹#›</a:t>
            </a:fld>
            <a:endParaRPr lang="en-US"/>
          </a:p>
        </p:txBody>
      </p:sp>
    </p:spTree>
    <p:extLst>
      <p:ext uri="{BB962C8B-B14F-4D97-AF65-F5344CB8AC3E}">
        <p14:creationId xmlns:p14="http://schemas.microsoft.com/office/powerpoint/2010/main" val="370550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A855D-3C07-4A29-B4BF-25553219153D}"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C5878-C323-4B58-89F7-E8E971F2AC21}" type="slidenum">
              <a:rPr lang="en-US" smtClean="0"/>
              <a:t>‹#›</a:t>
            </a:fld>
            <a:endParaRPr lang="en-US"/>
          </a:p>
        </p:txBody>
      </p:sp>
    </p:spTree>
    <p:extLst>
      <p:ext uri="{BB962C8B-B14F-4D97-AF65-F5344CB8AC3E}">
        <p14:creationId xmlns:p14="http://schemas.microsoft.com/office/powerpoint/2010/main" val="313337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A855D-3C07-4A29-B4BF-25553219153D}"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C5878-C323-4B58-89F7-E8E971F2AC21}" type="slidenum">
              <a:rPr lang="en-US" smtClean="0"/>
              <a:t>‹#›</a:t>
            </a:fld>
            <a:endParaRPr lang="en-US"/>
          </a:p>
        </p:txBody>
      </p:sp>
    </p:spTree>
    <p:extLst>
      <p:ext uri="{BB962C8B-B14F-4D97-AF65-F5344CB8AC3E}">
        <p14:creationId xmlns:p14="http://schemas.microsoft.com/office/powerpoint/2010/main" val="140099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A855D-3C07-4A29-B4BF-25553219153D}"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C5878-C323-4B58-89F7-E8E971F2AC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0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FA855D-3C07-4A29-B4BF-25553219153D}"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C5878-C323-4B58-89F7-E8E971F2AC21}" type="slidenum">
              <a:rPr lang="en-US" smtClean="0"/>
              <a:t>‹#›</a:t>
            </a:fld>
            <a:endParaRPr lang="en-US"/>
          </a:p>
        </p:txBody>
      </p:sp>
    </p:spTree>
    <p:extLst>
      <p:ext uri="{BB962C8B-B14F-4D97-AF65-F5344CB8AC3E}">
        <p14:creationId xmlns:p14="http://schemas.microsoft.com/office/powerpoint/2010/main" val="246881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FA855D-3C07-4A29-B4BF-25553219153D}"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C5878-C323-4B58-89F7-E8E971F2AC21}" type="slidenum">
              <a:rPr lang="en-US" smtClean="0"/>
              <a:t>‹#›</a:t>
            </a:fld>
            <a:endParaRPr lang="en-US"/>
          </a:p>
        </p:txBody>
      </p:sp>
    </p:spTree>
    <p:extLst>
      <p:ext uri="{BB962C8B-B14F-4D97-AF65-F5344CB8AC3E}">
        <p14:creationId xmlns:p14="http://schemas.microsoft.com/office/powerpoint/2010/main" val="18198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FA855D-3C07-4A29-B4BF-25553219153D}"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C5878-C323-4B58-89F7-E8E971F2AC21}" type="slidenum">
              <a:rPr lang="en-US" smtClean="0"/>
              <a:t>‹#›</a:t>
            </a:fld>
            <a:endParaRPr lang="en-US"/>
          </a:p>
        </p:txBody>
      </p:sp>
    </p:spTree>
    <p:extLst>
      <p:ext uri="{BB962C8B-B14F-4D97-AF65-F5344CB8AC3E}">
        <p14:creationId xmlns:p14="http://schemas.microsoft.com/office/powerpoint/2010/main" val="18458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FA855D-3C07-4A29-B4BF-25553219153D}" type="datetimeFigureOut">
              <a:rPr lang="en-US" smtClean="0"/>
              <a:t>12/7/2015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94C5878-C323-4B58-89F7-E8E971F2AC21}" type="slidenum">
              <a:rPr lang="en-US" smtClean="0"/>
              <a:t>‹#›</a:t>
            </a:fld>
            <a:endParaRPr lang="en-US"/>
          </a:p>
        </p:txBody>
      </p:sp>
    </p:spTree>
    <p:extLst>
      <p:ext uri="{BB962C8B-B14F-4D97-AF65-F5344CB8AC3E}">
        <p14:creationId xmlns:p14="http://schemas.microsoft.com/office/powerpoint/2010/main" val="92651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FA855D-3C07-4A29-B4BF-25553219153D}" type="datetimeFigureOut">
              <a:rPr lang="en-US" smtClean="0"/>
              <a:t>12/7/2015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94C5878-C323-4B58-89F7-E8E971F2AC21}" type="slidenum">
              <a:rPr lang="en-US" smtClean="0"/>
              <a:t>‹#›</a:t>
            </a:fld>
            <a:endParaRPr lang="en-US"/>
          </a:p>
        </p:txBody>
      </p:sp>
    </p:spTree>
    <p:extLst>
      <p:ext uri="{BB962C8B-B14F-4D97-AF65-F5344CB8AC3E}">
        <p14:creationId xmlns:p14="http://schemas.microsoft.com/office/powerpoint/2010/main" val="234422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A855D-3C07-4A29-B4BF-25553219153D}"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C5878-C323-4B58-89F7-E8E971F2AC21}" type="slidenum">
              <a:rPr lang="en-US" smtClean="0"/>
              <a:t>‹#›</a:t>
            </a:fld>
            <a:endParaRPr lang="en-US"/>
          </a:p>
        </p:txBody>
      </p:sp>
    </p:spTree>
    <p:extLst>
      <p:ext uri="{BB962C8B-B14F-4D97-AF65-F5344CB8AC3E}">
        <p14:creationId xmlns:p14="http://schemas.microsoft.com/office/powerpoint/2010/main" val="290712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FA855D-3C07-4A29-B4BF-25553219153D}" type="datetimeFigureOut">
              <a:rPr lang="en-US" smtClean="0"/>
              <a:t>12/7/2015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94C5878-C323-4B58-89F7-E8E971F2AC2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17019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JCPenney’s Fine Jewelry Department!</a:t>
            </a:r>
            <a:endParaRPr lang="en-US"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9766" b="19766"/>
          <a:stretch>
            <a:fillRect/>
          </a:stretch>
        </p:blipFill>
        <p:spPr/>
      </p:pic>
      <p:sp>
        <p:nvSpPr>
          <p:cNvPr id="4" name="Text Placeholder 3"/>
          <p:cNvSpPr>
            <a:spLocks noGrp="1"/>
          </p:cNvSpPr>
          <p:nvPr>
            <p:ph type="body" sz="half" idx="2"/>
          </p:nvPr>
        </p:nvSpPr>
        <p:spPr/>
        <p:txBody>
          <a:bodyPr/>
          <a:lstStyle/>
          <a:p>
            <a:r>
              <a:rPr lang="en-US" dirty="0" smtClean="0"/>
              <a:t>Presented by:</a:t>
            </a:r>
          </a:p>
          <a:p>
            <a:r>
              <a:rPr lang="en-US" dirty="0" smtClean="0"/>
              <a:t>Adrianna Brown, Jason Chen, Jennifer Kaite, </a:t>
            </a:r>
            <a:r>
              <a:rPr lang="en-US" dirty="0" err="1" smtClean="0"/>
              <a:t>Mianmian</a:t>
            </a:r>
            <a:r>
              <a:rPr lang="en-US" dirty="0" smtClean="0"/>
              <a:t> Li</a:t>
            </a:r>
            <a:endParaRPr lang="en-US" dirty="0"/>
          </a:p>
        </p:txBody>
      </p:sp>
    </p:spTree>
    <p:extLst>
      <p:ext uri="{BB962C8B-B14F-4D97-AF65-F5344CB8AC3E}">
        <p14:creationId xmlns:p14="http://schemas.microsoft.com/office/powerpoint/2010/main" val="92446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sp>
        <p:nvSpPr>
          <p:cNvPr id="3" name="Title 2"/>
          <p:cNvSpPr>
            <a:spLocks noGrp="1"/>
          </p:cNvSpPr>
          <p:nvPr>
            <p:ph type="title"/>
          </p:nvPr>
        </p:nvSpPr>
        <p:spPr/>
        <p:txBody>
          <a:bodyPr>
            <a:normAutofit/>
          </a:bodyPr>
          <a:lstStyle/>
          <a:p>
            <a:pPr algn="ctr"/>
            <a:r>
              <a:rPr lang="en-US" sz="6000" dirty="0" smtClean="0"/>
              <a:t>Customer Repair Log:</a:t>
            </a:r>
            <a:endParaRPr lang="en-US" sz="6000" dirty="0"/>
          </a:p>
        </p:txBody>
      </p:sp>
      <p:pic>
        <p:nvPicPr>
          <p:cNvPr id="4" name="Picture 3"/>
          <p:cNvPicPr>
            <a:picLocks noChangeAspect="1"/>
          </p:cNvPicPr>
          <p:nvPr/>
        </p:nvPicPr>
        <p:blipFill>
          <a:blip r:embed="rId3"/>
          <a:stretch>
            <a:fillRect/>
          </a:stretch>
        </p:blipFill>
        <p:spPr>
          <a:xfrm>
            <a:off x="1393494" y="1823395"/>
            <a:ext cx="9465972" cy="3701323"/>
          </a:xfrm>
          <a:prstGeom prst="rect">
            <a:avLst/>
          </a:prstGeom>
        </p:spPr>
      </p:pic>
    </p:spTree>
    <p:extLst>
      <p:ext uri="{BB962C8B-B14F-4D97-AF65-F5344CB8AC3E}">
        <p14:creationId xmlns:p14="http://schemas.microsoft.com/office/powerpoint/2010/main" val="1224041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821" y="5610752"/>
            <a:ext cx="3033085" cy="702719"/>
          </a:xfrm>
        </p:spPr>
      </p:pic>
      <p:sp>
        <p:nvSpPr>
          <p:cNvPr id="3" name="Title 2"/>
          <p:cNvSpPr>
            <a:spLocks noGrp="1"/>
          </p:cNvSpPr>
          <p:nvPr>
            <p:ph type="title"/>
          </p:nvPr>
        </p:nvSpPr>
        <p:spPr/>
        <p:txBody>
          <a:bodyPr>
            <a:normAutofit/>
          </a:bodyPr>
          <a:lstStyle/>
          <a:p>
            <a:pPr algn="ctr"/>
            <a:r>
              <a:rPr lang="en-US" sz="5400" dirty="0" smtClean="0"/>
              <a:t>Employee/Customer </a:t>
            </a:r>
            <a:r>
              <a:rPr lang="en-US" sz="5400" dirty="0"/>
              <a:t>S</a:t>
            </a:r>
            <a:r>
              <a:rPr lang="en-US" sz="5400" dirty="0" smtClean="0"/>
              <a:t>ummary:</a:t>
            </a:r>
            <a:endParaRPr lang="en-US" sz="5400" dirty="0"/>
          </a:p>
        </p:txBody>
      </p:sp>
      <p:pic>
        <p:nvPicPr>
          <p:cNvPr id="2" name="Picture 1"/>
          <p:cNvPicPr>
            <a:picLocks noChangeAspect="1"/>
          </p:cNvPicPr>
          <p:nvPr/>
        </p:nvPicPr>
        <p:blipFill>
          <a:blip r:embed="rId3"/>
          <a:stretch>
            <a:fillRect/>
          </a:stretch>
        </p:blipFill>
        <p:spPr>
          <a:xfrm>
            <a:off x="3120906" y="1830930"/>
            <a:ext cx="6011147" cy="4131182"/>
          </a:xfrm>
          <a:prstGeom prst="rect">
            <a:avLst/>
          </a:prstGeom>
        </p:spPr>
      </p:pic>
    </p:spTree>
    <p:extLst>
      <p:ext uri="{BB962C8B-B14F-4D97-AF65-F5344CB8AC3E}">
        <p14:creationId xmlns:p14="http://schemas.microsoft.com/office/powerpoint/2010/main" val="1050052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sp>
        <p:nvSpPr>
          <p:cNvPr id="3" name="Title 2"/>
          <p:cNvSpPr>
            <a:spLocks noGrp="1"/>
          </p:cNvSpPr>
          <p:nvPr>
            <p:ph type="title"/>
          </p:nvPr>
        </p:nvSpPr>
        <p:spPr/>
        <p:txBody>
          <a:bodyPr>
            <a:normAutofit/>
          </a:bodyPr>
          <a:lstStyle/>
          <a:p>
            <a:pPr algn="ctr"/>
            <a:r>
              <a:rPr lang="en-US" sz="6000" dirty="0" smtClean="0"/>
              <a:t>Gender Statistics:</a:t>
            </a:r>
            <a:endParaRPr lang="en-US" sz="6000" dirty="0"/>
          </a:p>
        </p:txBody>
      </p:sp>
      <p:pic>
        <p:nvPicPr>
          <p:cNvPr id="2" name="Picture 1"/>
          <p:cNvPicPr>
            <a:picLocks noChangeAspect="1"/>
          </p:cNvPicPr>
          <p:nvPr/>
        </p:nvPicPr>
        <p:blipFill>
          <a:blip r:embed="rId3"/>
          <a:stretch>
            <a:fillRect/>
          </a:stretch>
        </p:blipFill>
        <p:spPr>
          <a:xfrm>
            <a:off x="3284113" y="1859769"/>
            <a:ext cx="6272011" cy="4232596"/>
          </a:xfrm>
          <a:prstGeom prst="rect">
            <a:avLst/>
          </a:prstGeom>
        </p:spPr>
      </p:pic>
    </p:spTree>
    <p:extLst>
      <p:ext uri="{BB962C8B-B14F-4D97-AF65-F5344CB8AC3E}">
        <p14:creationId xmlns:p14="http://schemas.microsoft.com/office/powerpoint/2010/main" val="3110929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sp>
        <p:nvSpPr>
          <p:cNvPr id="3" name="Title 2"/>
          <p:cNvSpPr>
            <a:spLocks noGrp="1"/>
          </p:cNvSpPr>
          <p:nvPr>
            <p:ph type="title"/>
          </p:nvPr>
        </p:nvSpPr>
        <p:spPr/>
        <p:txBody>
          <a:bodyPr>
            <a:normAutofit/>
          </a:bodyPr>
          <a:lstStyle/>
          <a:p>
            <a:pPr algn="ctr"/>
            <a:r>
              <a:rPr lang="en-US" sz="6000" dirty="0" smtClean="0"/>
              <a:t>Revenue Report:</a:t>
            </a:r>
            <a:endParaRPr lang="en-US" sz="6000" dirty="0"/>
          </a:p>
        </p:txBody>
      </p:sp>
      <p:pic>
        <p:nvPicPr>
          <p:cNvPr id="2" name="Picture 1"/>
          <p:cNvPicPr>
            <a:picLocks noChangeAspect="1"/>
          </p:cNvPicPr>
          <p:nvPr/>
        </p:nvPicPr>
        <p:blipFill>
          <a:blip r:embed="rId3"/>
          <a:stretch>
            <a:fillRect/>
          </a:stretch>
        </p:blipFill>
        <p:spPr>
          <a:xfrm>
            <a:off x="2483167" y="1737360"/>
            <a:ext cx="7286625" cy="4029075"/>
          </a:xfrm>
          <a:prstGeom prst="rect">
            <a:avLst/>
          </a:prstGeom>
        </p:spPr>
      </p:pic>
    </p:spTree>
    <p:extLst>
      <p:ext uri="{BB962C8B-B14F-4D97-AF65-F5344CB8AC3E}">
        <p14:creationId xmlns:p14="http://schemas.microsoft.com/office/powerpoint/2010/main" val="2842671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pic>
        <p:nvPicPr>
          <p:cNvPr id="7" name="Picture 6"/>
          <p:cNvPicPr>
            <a:picLocks noChangeAspect="1"/>
          </p:cNvPicPr>
          <p:nvPr/>
        </p:nvPicPr>
        <p:blipFill>
          <a:blip r:embed="rId3"/>
          <a:stretch>
            <a:fillRect/>
          </a:stretch>
        </p:blipFill>
        <p:spPr>
          <a:xfrm>
            <a:off x="1342568" y="1829995"/>
            <a:ext cx="4863318" cy="3780758"/>
          </a:xfrm>
          <a:prstGeom prst="rect">
            <a:avLst/>
          </a:prstGeom>
        </p:spPr>
      </p:pic>
      <p:pic>
        <p:nvPicPr>
          <p:cNvPr id="8" name="Picture 7"/>
          <p:cNvPicPr>
            <a:picLocks noChangeAspect="1"/>
          </p:cNvPicPr>
          <p:nvPr/>
        </p:nvPicPr>
        <p:blipFill>
          <a:blip r:embed="rId4"/>
          <a:stretch>
            <a:fillRect/>
          </a:stretch>
        </p:blipFill>
        <p:spPr>
          <a:xfrm>
            <a:off x="6365082" y="2190604"/>
            <a:ext cx="5252951" cy="3076856"/>
          </a:xfrm>
          <a:prstGeom prst="rect">
            <a:avLst/>
          </a:prstGeom>
        </p:spPr>
      </p:pic>
      <p:sp>
        <p:nvSpPr>
          <p:cNvPr id="9" name="TextBox 8"/>
          <p:cNvSpPr txBox="1"/>
          <p:nvPr/>
        </p:nvSpPr>
        <p:spPr>
          <a:xfrm>
            <a:off x="2445255" y="901521"/>
            <a:ext cx="7521262" cy="830997"/>
          </a:xfrm>
          <a:prstGeom prst="rect">
            <a:avLst/>
          </a:prstGeom>
          <a:noFill/>
        </p:spPr>
        <p:txBody>
          <a:bodyPr wrap="square" rtlCol="0">
            <a:spAutoFit/>
          </a:bodyPr>
          <a:lstStyle/>
          <a:p>
            <a:pPr algn="ctr"/>
            <a:r>
              <a:rPr lang="en-US" sz="4800" dirty="0" smtClean="0"/>
              <a:t>Customer Location Report:</a:t>
            </a:r>
            <a:endParaRPr lang="en-US" sz="4800" dirty="0"/>
          </a:p>
        </p:txBody>
      </p:sp>
    </p:spTree>
    <p:extLst>
      <p:ext uri="{BB962C8B-B14F-4D97-AF65-F5344CB8AC3E}">
        <p14:creationId xmlns:p14="http://schemas.microsoft.com/office/powerpoint/2010/main" val="522911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sp>
        <p:nvSpPr>
          <p:cNvPr id="2" name="TextBox 1"/>
          <p:cNvSpPr txBox="1"/>
          <p:nvPr/>
        </p:nvSpPr>
        <p:spPr>
          <a:xfrm>
            <a:off x="128789" y="592429"/>
            <a:ext cx="11423560" cy="3108543"/>
          </a:xfrm>
          <a:prstGeom prst="rect">
            <a:avLst/>
          </a:prstGeom>
          <a:solidFill>
            <a:schemeClr val="bg1"/>
          </a:solidFill>
          <a:ln>
            <a:noFill/>
          </a:ln>
        </p:spPr>
        <p:txBody>
          <a:bodyPr wrap="square" rtlCol="0">
            <a:spAutoFit/>
          </a:bodyPr>
          <a:lstStyle/>
          <a:p>
            <a:pPr algn="ctr"/>
            <a:endParaRPr lang="en-US" dirty="0" smtClean="0">
              <a:ln w="0"/>
              <a:solidFill>
                <a:schemeClr val="accent1"/>
              </a:solidFill>
              <a:effectLst>
                <a:glow rad="63500">
                  <a:schemeClr val="accent4">
                    <a:lumMod val="20000"/>
                    <a:lumOff val="80000"/>
                    <a:alpha val="40000"/>
                  </a:schemeClr>
                </a:glow>
                <a:outerShdw blurRad="38100" dist="25400" dir="5400000" algn="ctr" rotWithShape="0">
                  <a:srgbClr val="6E747A">
                    <a:alpha val="43000"/>
                  </a:srgbClr>
                </a:outerShdw>
              </a:effectLst>
            </a:endParaRPr>
          </a:p>
          <a:p>
            <a:pPr algn="ctr"/>
            <a:endParaRPr lang="en-US" dirty="0">
              <a:ln w="0"/>
              <a:solidFill>
                <a:schemeClr val="accent1"/>
              </a:solidFill>
              <a:effectLst>
                <a:glow rad="63500">
                  <a:schemeClr val="accent4">
                    <a:lumMod val="20000"/>
                    <a:lumOff val="80000"/>
                    <a:alpha val="40000"/>
                  </a:schemeClr>
                </a:glow>
                <a:outerShdw blurRad="38100" dist="25400" dir="5400000" algn="ctr" rotWithShape="0">
                  <a:srgbClr val="6E747A">
                    <a:alpha val="43000"/>
                  </a:srgbClr>
                </a:outerShdw>
              </a:effectLst>
            </a:endParaRPr>
          </a:p>
          <a:p>
            <a:pPr algn="ctr"/>
            <a:endParaRPr lang="en-US" dirty="0" smtClean="0">
              <a:ln w="0"/>
              <a:solidFill>
                <a:schemeClr val="accent1"/>
              </a:solidFill>
              <a:effectLst>
                <a:glow rad="63500">
                  <a:schemeClr val="accent4">
                    <a:lumMod val="20000"/>
                    <a:lumOff val="80000"/>
                    <a:alpha val="40000"/>
                  </a:schemeClr>
                </a:glow>
                <a:outerShdw blurRad="38100" dist="25400" dir="5400000" algn="ctr" rotWithShape="0">
                  <a:srgbClr val="6E747A">
                    <a:alpha val="43000"/>
                  </a:srgbClr>
                </a:outerShdw>
              </a:effectLst>
            </a:endParaRPr>
          </a:p>
          <a:p>
            <a:pPr algn="ctr"/>
            <a:endParaRPr lang="en-US" dirty="0">
              <a:ln w="0"/>
              <a:solidFill>
                <a:schemeClr val="accent1"/>
              </a:solidFill>
              <a:effectLst>
                <a:glow rad="63500">
                  <a:schemeClr val="accent4">
                    <a:lumMod val="20000"/>
                    <a:lumOff val="80000"/>
                    <a:alpha val="40000"/>
                  </a:schemeClr>
                </a:glow>
                <a:outerShdw blurRad="38100" dist="25400" dir="5400000" algn="ctr" rotWithShape="0">
                  <a:srgbClr val="6E747A">
                    <a:alpha val="43000"/>
                  </a:srgbClr>
                </a:outerShdw>
              </a:effectLst>
            </a:endParaRPr>
          </a:p>
          <a:p>
            <a:pPr algn="ctr"/>
            <a:endParaRPr lang="en-US" dirty="0" smtClean="0">
              <a:ln w="0"/>
              <a:solidFill>
                <a:schemeClr val="accent1"/>
              </a:solidFill>
              <a:effectLst>
                <a:glow rad="63500">
                  <a:schemeClr val="accent4">
                    <a:lumMod val="20000"/>
                    <a:lumOff val="80000"/>
                    <a:alpha val="40000"/>
                  </a:schemeClr>
                </a:glow>
                <a:outerShdw blurRad="38100" dist="25400" dir="5400000" algn="ctr" rotWithShape="0">
                  <a:srgbClr val="6E747A">
                    <a:alpha val="43000"/>
                  </a:srgbClr>
                </a:outerShdw>
              </a:effectLst>
            </a:endParaRPr>
          </a:p>
          <a:p>
            <a:pPr algn="ctr"/>
            <a:endParaRPr lang="en-US" dirty="0" smtClean="0">
              <a:ln w="0"/>
              <a:solidFill>
                <a:schemeClr val="accent1"/>
              </a:solidFill>
              <a:effectLst>
                <a:glow rad="63500">
                  <a:schemeClr val="accent4">
                    <a:lumMod val="20000"/>
                    <a:lumOff val="80000"/>
                    <a:alpha val="40000"/>
                  </a:schemeClr>
                </a:glow>
                <a:outerShdw blurRad="38100" dist="25400" dir="5400000" algn="ctr" rotWithShape="0">
                  <a:srgbClr val="6E747A">
                    <a:alpha val="43000"/>
                  </a:srgbClr>
                </a:outerShdw>
              </a:effectLst>
            </a:endParaRPr>
          </a:p>
          <a:p>
            <a:pPr algn="ctr"/>
            <a:r>
              <a:rPr lang="en-US" sz="8800" dirty="0" smtClean="0">
                <a:ln w="0"/>
                <a:solidFill>
                  <a:schemeClr val="accent1"/>
                </a:solidFill>
                <a:effectLst>
                  <a:glow rad="63500">
                    <a:schemeClr val="accent4">
                      <a:lumMod val="20000"/>
                      <a:lumOff val="80000"/>
                      <a:alpha val="40000"/>
                    </a:schemeClr>
                  </a:glow>
                  <a:outerShdw blurRad="38100" dist="25400" dir="5400000" algn="ctr" rotWithShape="0">
                    <a:srgbClr val="6E747A">
                      <a:alpha val="43000"/>
                    </a:srgbClr>
                  </a:outerShdw>
                </a:effectLst>
                <a:latin typeface="Monotype Corsiva" panose="03010101010201010101" pitchFamily="66" charset="0"/>
              </a:rPr>
              <a:t>Questions…?</a:t>
            </a:r>
            <a:endParaRPr lang="en-US" sz="8800" dirty="0">
              <a:ln w="0"/>
              <a:solidFill>
                <a:schemeClr val="accent1"/>
              </a:solidFill>
              <a:effectLst>
                <a:glow rad="63500">
                  <a:schemeClr val="accent4">
                    <a:lumMod val="20000"/>
                    <a:lumOff val="80000"/>
                    <a:alpha val="40000"/>
                  </a:schemeClr>
                </a:glow>
                <a:outerShdw blurRad="38100" dist="25400" dir="5400000" algn="ctr" rotWithShape="0">
                  <a:srgbClr val="6E747A">
                    <a:alpha val="43000"/>
                  </a:srgbClr>
                </a:outerShdw>
              </a:effectLst>
              <a:latin typeface="Monotype Corsiva" panose="03010101010201010101" pitchFamily="66" charset="0"/>
            </a:endParaRPr>
          </a:p>
        </p:txBody>
      </p:sp>
    </p:spTree>
    <p:extLst>
      <p:ext uri="{BB962C8B-B14F-4D97-AF65-F5344CB8AC3E}">
        <p14:creationId xmlns:p14="http://schemas.microsoft.com/office/powerpoint/2010/main" val="38509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19412"/>
            <a:ext cx="5120640" cy="758566"/>
          </a:xfrm>
        </p:spPr>
        <p:txBody>
          <a:bodyPr/>
          <a:lstStyle/>
          <a:p>
            <a:r>
              <a:rPr lang="en-US" dirty="0" smtClean="0"/>
              <a:t>Careplans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sp>
        <p:nvSpPr>
          <p:cNvPr id="5" name="TextBox 4"/>
          <p:cNvSpPr txBox="1"/>
          <p:nvPr/>
        </p:nvSpPr>
        <p:spPr>
          <a:xfrm>
            <a:off x="1955013" y="1786205"/>
            <a:ext cx="4262907"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Hard to keep track of customers repairs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Sometimes can’t find customer repairs or status of repair</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Causes customers dissatisfaction</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739" y="413185"/>
            <a:ext cx="4700791" cy="5423769"/>
          </a:xfrm>
          <a:prstGeom prst="rect">
            <a:avLst/>
          </a:prstGeom>
        </p:spPr>
      </p:pic>
      <p:sp>
        <p:nvSpPr>
          <p:cNvPr id="8" name="TextBox 7"/>
          <p:cNvSpPr txBox="1"/>
          <p:nvPr/>
        </p:nvSpPr>
        <p:spPr>
          <a:xfrm>
            <a:off x="1264704" y="1288927"/>
            <a:ext cx="5355035" cy="461665"/>
          </a:xfrm>
          <a:prstGeom prst="rect">
            <a:avLst/>
          </a:prstGeom>
          <a:noFill/>
        </p:spPr>
        <p:txBody>
          <a:bodyPr wrap="square" rtlCol="0">
            <a:spAutoFit/>
          </a:bodyPr>
          <a:lstStyle/>
          <a:p>
            <a:r>
              <a:rPr lang="en-US" sz="2400" dirty="0" smtClean="0"/>
              <a:t>Used to protect customers jewelry</a:t>
            </a:r>
            <a:endParaRPr lang="en-US" sz="2400" dirty="0"/>
          </a:p>
        </p:txBody>
      </p:sp>
      <p:sp>
        <p:nvSpPr>
          <p:cNvPr id="9" name="Rectangle 8"/>
          <p:cNvSpPr/>
          <p:nvPr/>
        </p:nvSpPr>
        <p:spPr>
          <a:xfrm>
            <a:off x="5975797" y="1377978"/>
            <a:ext cx="643942" cy="83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726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sp>
        <p:nvSpPr>
          <p:cNvPr id="3" name="Title 2"/>
          <p:cNvSpPr>
            <a:spLocks noGrp="1"/>
          </p:cNvSpPr>
          <p:nvPr>
            <p:ph type="title"/>
          </p:nvPr>
        </p:nvSpPr>
        <p:spPr/>
        <p:txBody>
          <a:bodyPr/>
          <a:lstStyle/>
          <a:p>
            <a:r>
              <a:rPr lang="en-US" dirty="0" smtClean="0"/>
              <a:t>Solution: Database</a:t>
            </a:r>
            <a:endParaRPr lang="en-US" dirty="0"/>
          </a:p>
        </p:txBody>
      </p:sp>
      <p:sp>
        <p:nvSpPr>
          <p:cNvPr id="4" name="TextBox 3"/>
          <p:cNvSpPr txBox="1"/>
          <p:nvPr/>
        </p:nvSpPr>
        <p:spPr>
          <a:xfrm>
            <a:off x="1097280" y="1867436"/>
            <a:ext cx="9411881" cy="2954655"/>
          </a:xfrm>
          <a:prstGeom prst="rect">
            <a:avLst/>
          </a:prstGeom>
          <a:noFill/>
        </p:spPr>
        <p:txBody>
          <a:bodyPr wrap="square" rtlCol="0">
            <a:spAutoFit/>
          </a:bodyPr>
          <a:lstStyle/>
          <a:p>
            <a:pPr>
              <a:lnSpc>
                <a:spcPct val="150000"/>
              </a:lnSpc>
            </a:pPr>
            <a:r>
              <a:rPr lang="en-US" sz="2800" u="sng" dirty="0" smtClean="0"/>
              <a:t>Business Value: </a:t>
            </a:r>
          </a:p>
          <a:p>
            <a:pPr>
              <a:lnSpc>
                <a:spcPct val="150000"/>
              </a:lnSpc>
            </a:pPr>
            <a:r>
              <a:rPr lang="en-US" sz="2400" dirty="0" smtClean="0"/>
              <a:t>The database will provide better customer service and increased sales. One specific sales increase will be in the sale of care plans. It is very important to sell these plans because it creates pure profit for the company. These plans are directly related to customer service and sales.</a:t>
            </a:r>
            <a:endParaRPr lang="en-US" sz="2400" dirty="0"/>
          </a:p>
        </p:txBody>
      </p:sp>
    </p:spTree>
    <p:extLst>
      <p:ext uri="{BB962C8B-B14F-4D97-AF65-F5344CB8AC3E}">
        <p14:creationId xmlns:p14="http://schemas.microsoft.com/office/powerpoint/2010/main" val="3554623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sp>
        <p:nvSpPr>
          <p:cNvPr id="3" name="Title 2"/>
          <p:cNvSpPr>
            <a:spLocks noGrp="1"/>
          </p:cNvSpPr>
          <p:nvPr>
            <p:ph type="title"/>
          </p:nvPr>
        </p:nvSpPr>
        <p:spPr/>
        <p:txBody>
          <a:bodyPr>
            <a:normAutofit/>
          </a:bodyPr>
          <a:lstStyle/>
          <a:p>
            <a:pPr algn="ctr"/>
            <a:r>
              <a:rPr lang="en-US" sz="6000" dirty="0" smtClean="0"/>
              <a:t>Forms:</a:t>
            </a:r>
            <a:endParaRPr lang="en-US" sz="6000" dirty="0"/>
          </a:p>
        </p:txBody>
      </p:sp>
      <p:pic>
        <p:nvPicPr>
          <p:cNvPr id="2" name="Picture 1"/>
          <p:cNvPicPr>
            <a:picLocks noChangeAspect="1"/>
          </p:cNvPicPr>
          <p:nvPr/>
        </p:nvPicPr>
        <p:blipFill>
          <a:blip r:embed="rId3"/>
          <a:stretch>
            <a:fillRect/>
          </a:stretch>
        </p:blipFill>
        <p:spPr>
          <a:xfrm>
            <a:off x="4490863" y="1956783"/>
            <a:ext cx="3271234" cy="4005329"/>
          </a:xfrm>
          <a:prstGeom prst="rect">
            <a:avLst/>
          </a:prstGeom>
        </p:spPr>
      </p:pic>
    </p:spTree>
    <p:extLst>
      <p:ext uri="{BB962C8B-B14F-4D97-AF65-F5344CB8AC3E}">
        <p14:creationId xmlns:p14="http://schemas.microsoft.com/office/powerpoint/2010/main" val="567342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5718220"/>
            <a:ext cx="2569445" cy="595301"/>
          </a:xfrm>
        </p:spPr>
      </p:pic>
      <p:sp>
        <p:nvSpPr>
          <p:cNvPr id="3" name="Title 2"/>
          <p:cNvSpPr>
            <a:spLocks noGrp="1"/>
          </p:cNvSpPr>
          <p:nvPr>
            <p:ph type="title"/>
          </p:nvPr>
        </p:nvSpPr>
        <p:spPr/>
        <p:txBody>
          <a:bodyPr>
            <a:normAutofit/>
          </a:bodyPr>
          <a:lstStyle/>
          <a:p>
            <a:pPr algn="ctr"/>
            <a:r>
              <a:rPr lang="en-US" sz="6000" dirty="0" smtClean="0"/>
              <a:t>Customer Form:</a:t>
            </a:r>
            <a:endParaRPr lang="en-US" sz="6000" dirty="0"/>
          </a:p>
        </p:txBody>
      </p:sp>
      <p:pic>
        <p:nvPicPr>
          <p:cNvPr id="4" name="Picture 3"/>
          <p:cNvPicPr>
            <a:picLocks noChangeAspect="1"/>
          </p:cNvPicPr>
          <p:nvPr/>
        </p:nvPicPr>
        <p:blipFill>
          <a:blip r:embed="rId3"/>
          <a:stretch>
            <a:fillRect/>
          </a:stretch>
        </p:blipFill>
        <p:spPr>
          <a:xfrm>
            <a:off x="1097280" y="1807046"/>
            <a:ext cx="10475595" cy="3841487"/>
          </a:xfrm>
          <a:prstGeom prst="rect">
            <a:avLst/>
          </a:prstGeom>
        </p:spPr>
      </p:pic>
    </p:spTree>
    <p:extLst>
      <p:ext uri="{BB962C8B-B14F-4D97-AF65-F5344CB8AC3E}">
        <p14:creationId xmlns:p14="http://schemas.microsoft.com/office/powerpoint/2010/main" val="3429302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sp>
        <p:nvSpPr>
          <p:cNvPr id="3" name="Title 2"/>
          <p:cNvSpPr>
            <a:spLocks noGrp="1"/>
          </p:cNvSpPr>
          <p:nvPr>
            <p:ph type="title"/>
          </p:nvPr>
        </p:nvSpPr>
        <p:spPr/>
        <p:txBody>
          <a:bodyPr>
            <a:normAutofit/>
          </a:bodyPr>
          <a:lstStyle/>
          <a:p>
            <a:pPr algn="ctr"/>
            <a:r>
              <a:rPr lang="en-US" sz="6000" dirty="0" smtClean="0"/>
              <a:t>JCP Employee Form:</a:t>
            </a:r>
            <a:endParaRPr lang="en-US" sz="6000" dirty="0"/>
          </a:p>
        </p:txBody>
      </p:sp>
      <p:pic>
        <p:nvPicPr>
          <p:cNvPr id="4" name="Picture 3"/>
          <p:cNvPicPr>
            <a:picLocks noChangeAspect="1"/>
          </p:cNvPicPr>
          <p:nvPr/>
        </p:nvPicPr>
        <p:blipFill>
          <a:blip r:embed="rId3"/>
          <a:stretch>
            <a:fillRect/>
          </a:stretch>
        </p:blipFill>
        <p:spPr>
          <a:xfrm>
            <a:off x="1796328" y="1878262"/>
            <a:ext cx="8660304" cy="3591589"/>
          </a:xfrm>
          <a:prstGeom prst="rect">
            <a:avLst/>
          </a:prstGeom>
        </p:spPr>
      </p:pic>
    </p:spTree>
    <p:extLst>
      <p:ext uri="{BB962C8B-B14F-4D97-AF65-F5344CB8AC3E}">
        <p14:creationId xmlns:p14="http://schemas.microsoft.com/office/powerpoint/2010/main" val="111585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sp>
        <p:nvSpPr>
          <p:cNvPr id="3" name="Title 2"/>
          <p:cNvSpPr>
            <a:spLocks noGrp="1"/>
          </p:cNvSpPr>
          <p:nvPr>
            <p:ph type="title"/>
          </p:nvPr>
        </p:nvSpPr>
        <p:spPr/>
        <p:txBody>
          <a:bodyPr>
            <a:normAutofit/>
          </a:bodyPr>
          <a:lstStyle/>
          <a:p>
            <a:pPr algn="ctr"/>
            <a:r>
              <a:rPr lang="en-US" sz="6000" dirty="0" smtClean="0"/>
              <a:t>Repair Form:</a:t>
            </a:r>
            <a:endParaRPr lang="en-US" sz="6000" dirty="0"/>
          </a:p>
        </p:txBody>
      </p:sp>
      <p:pic>
        <p:nvPicPr>
          <p:cNvPr id="4" name="Picture 3"/>
          <p:cNvPicPr>
            <a:picLocks noChangeAspect="1"/>
          </p:cNvPicPr>
          <p:nvPr/>
        </p:nvPicPr>
        <p:blipFill>
          <a:blip r:embed="rId3"/>
          <a:stretch>
            <a:fillRect/>
          </a:stretch>
        </p:blipFill>
        <p:spPr>
          <a:xfrm>
            <a:off x="1926679" y="1840391"/>
            <a:ext cx="8399601" cy="3873393"/>
          </a:xfrm>
          <a:prstGeom prst="rect">
            <a:avLst/>
          </a:prstGeom>
        </p:spPr>
      </p:pic>
    </p:spTree>
    <p:extLst>
      <p:ext uri="{BB962C8B-B14F-4D97-AF65-F5344CB8AC3E}">
        <p14:creationId xmlns:p14="http://schemas.microsoft.com/office/powerpoint/2010/main" val="1233338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sp>
        <p:nvSpPr>
          <p:cNvPr id="3" name="Title 2"/>
          <p:cNvSpPr>
            <a:spLocks noGrp="1"/>
          </p:cNvSpPr>
          <p:nvPr>
            <p:ph type="title"/>
          </p:nvPr>
        </p:nvSpPr>
        <p:spPr/>
        <p:txBody>
          <a:bodyPr>
            <a:normAutofit/>
          </a:bodyPr>
          <a:lstStyle/>
          <a:p>
            <a:pPr algn="ctr"/>
            <a:r>
              <a:rPr lang="en-US" sz="6000" dirty="0" smtClean="0"/>
              <a:t>WJS Employee Form:</a:t>
            </a:r>
            <a:endParaRPr lang="en-US" sz="6000" dirty="0"/>
          </a:p>
        </p:txBody>
      </p:sp>
      <p:pic>
        <p:nvPicPr>
          <p:cNvPr id="4" name="Picture 3"/>
          <p:cNvPicPr>
            <a:picLocks noChangeAspect="1"/>
          </p:cNvPicPr>
          <p:nvPr/>
        </p:nvPicPr>
        <p:blipFill>
          <a:blip r:embed="rId3"/>
          <a:stretch>
            <a:fillRect/>
          </a:stretch>
        </p:blipFill>
        <p:spPr>
          <a:xfrm>
            <a:off x="2063430" y="1805395"/>
            <a:ext cx="8126099" cy="3805358"/>
          </a:xfrm>
          <a:prstGeom prst="rect">
            <a:avLst/>
          </a:prstGeom>
        </p:spPr>
      </p:pic>
    </p:spTree>
    <p:extLst>
      <p:ext uri="{BB962C8B-B14F-4D97-AF65-F5344CB8AC3E}">
        <p14:creationId xmlns:p14="http://schemas.microsoft.com/office/powerpoint/2010/main" val="1863186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028" y="5610753"/>
            <a:ext cx="3033085" cy="702719"/>
          </a:xfrm>
        </p:spPr>
      </p:pic>
      <p:sp>
        <p:nvSpPr>
          <p:cNvPr id="3" name="Title 2"/>
          <p:cNvSpPr>
            <a:spLocks noGrp="1"/>
          </p:cNvSpPr>
          <p:nvPr>
            <p:ph type="title"/>
          </p:nvPr>
        </p:nvSpPr>
        <p:spPr/>
        <p:txBody>
          <a:bodyPr>
            <a:normAutofit/>
          </a:bodyPr>
          <a:lstStyle/>
          <a:p>
            <a:pPr algn="ctr"/>
            <a:r>
              <a:rPr lang="en-US" sz="6000" dirty="0" smtClean="0"/>
              <a:t>Reports:</a:t>
            </a:r>
            <a:endParaRPr lang="en-US" sz="6000" dirty="0"/>
          </a:p>
        </p:txBody>
      </p:sp>
      <p:pic>
        <p:nvPicPr>
          <p:cNvPr id="2" name="Picture 1"/>
          <p:cNvPicPr>
            <a:picLocks noChangeAspect="1"/>
          </p:cNvPicPr>
          <p:nvPr/>
        </p:nvPicPr>
        <p:blipFill>
          <a:blip r:embed="rId3"/>
          <a:stretch>
            <a:fillRect/>
          </a:stretch>
        </p:blipFill>
        <p:spPr>
          <a:xfrm>
            <a:off x="3718097" y="1952117"/>
            <a:ext cx="4816765" cy="3658636"/>
          </a:xfrm>
          <a:prstGeom prst="rect">
            <a:avLst/>
          </a:prstGeom>
        </p:spPr>
      </p:pic>
    </p:spTree>
    <p:extLst>
      <p:ext uri="{BB962C8B-B14F-4D97-AF65-F5344CB8AC3E}">
        <p14:creationId xmlns:p14="http://schemas.microsoft.com/office/powerpoint/2010/main" val="2862985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2C3C43"/>
      </a:dk2>
      <a:lt2>
        <a:srgbClr val="EBEBEB"/>
      </a:lt2>
      <a:accent1>
        <a:srgbClr val="FF0000"/>
      </a:accent1>
      <a:accent2>
        <a:srgbClr val="CD0505"/>
      </a:accent2>
      <a:accent3>
        <a:srgbClr val="EB4747"/>
      </a:accent3>
      <a:accent4>
        <a:srgbClr val="FF0101"/>
      </a:accent4>
      <a:accent5>
        <a:srgbClr val="C42F1A"/>
      </a:accent5>
      <a:accent6>
        <a:srgbClr val="CD0505"/>
      </a:accent6>
      <a:hlink>
        <a:srgbClr val="002060"/>
      </a:hlink>
      <a:folHlink>
        <a:srgbClr val="0070C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0</TotalTime>
  <Words>141</Words>
  <Application>Microsoft Office PowerPoint</Application>
  <PresentationFormat>Widescreen</PresentationFormat>
  <Paragraphs>31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Monotype Corsiva</vt:lpstr>
      <vt:lpstr>Retrospect</vt:lpstr>
      <vt:lpstr>Welcome to JCPenney’s Fine Jewelry Department!</vt:lpstr>
      <vt:lpstr>Careplans</vt:lpstr>
      <vt:lpstr>Solution: Database</vt:lpstr>
      <vt:lpstr>Forms:</vt:lpstr>
      <vt:lpstr>Customer Form:</vt:lpstr>
      <vt:lpstr>JCP Employee Form:</vt:lpstr>
      <vt:lpstr>Repair Form:</vt:lpstr>
      <vt:lpstr>WJS Employee Form:</vt:lpstr>
      <vt:lpstr>Reports:</vt:lpstr>
      <vt:lpstr>Customer Repair Log:</vt:lpstr>
      <vt:lpstr>Employee/Customer Summary:</vt:lpstr>
      <vt:lpstr>Gender Statistics:</vt:lpstr>
      <vt:lpstr>Revenue Report: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JCPenney Jewelry Department Database</dc:title>
  <dc:creator>user1</dc:creator>
  <cp:lastModifiedBy>Chen, Jason</cp:lastModifiedBy>
  <cp:revision>12</cp:revision>
  <dcterms:created xsi:type="dcterms:W3CDTF">2015-12-06T14:22:45Z</dcterms:created>
  <dcterms:modified xsi:type="dcterms:W3CDTF">2015-12-07T23:16:48Z</dcterms:modified>
</cp:coreProperties>
</file>